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1" r:id="rId2"/>
    <p:sldId id="268" r:id="rId3"/>
    <p:sldId id="271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6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34E"/>
    <a:srgbClr val="052755"/>
    <a:srgbClr val="0E3C70"/>
    <a:srgbClr val="268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42" d="100"/>
          <a:sy n="42" d="100"/>
        </p:scale>
        <p:origin x="614" y="6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1485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大家好，我们是蒋老师学生小组。我叫曹进，非常有幸来参加乐信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技术大赛的决赛，并能有机会在此向大家介绍我们的作品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36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63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__.docx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模板背景图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625" y="-404495"/>
            <a:ext cx="24479250" cy="14525625"/>
          </a:xfrm>
          <a:prstGeom prst="rect">
            <a:avLst/>
          </a:prstGeom>
        </p:spPr>
      </p:pic>
      <p:pic>
        <p:nvPicPr>
          <p:cNvPr id="5" name="图片 4" descr="乐信LOGO-0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8455" y="12143740"/>
            <a:ext cx="3387090" cy="11410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37826" y="5031917"/>
            <a:ext cx="14112816" cy="21339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1" dirty="0" smtClean="0">
                <a:solidFill>
                  <a:schemeClr val="bg1"/>
                </a:solidFill>
              </a:rPr>
              <a:t>“乐享技术，信我所能”</a:t>
            </a:r>
            <a:r>
              <a:rPr lang="en-US" altLang="zh-CN" sz="6600" b="1" dirty="0" smtClean="0">
                <a:solidFill>
                  <a:schemeClr val="bg1"/>
                </a:solidFill>
              </a:rPr>
              <a:t> Lexinfintech2017</a:t>
            </a:r>
            <a:r>
              <a:rPr lang="zh-CN" altLang="en-US" sz="6600" b="1" dirty="0" smtClean="0">
                <a:solidFill>
                  <a:schemeClr val="bg1"/>
                </a:solidFill>
              </a:rPr>
              <a:t>技术大赛</a:t>
            </a:r>
            <a:endParaRPr kumimoji="0" lang="zh-CN" altLang="en-US" sz="6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88062" y="9173975"/>
            <a:ext cx="9917723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——</a:t>
            </a: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蒋老师学生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十字星 5"/>
          <p:cNvSpPr/>
          <p:nvPr/>
        </p:nvSpPr>
        <p:spPr>
          <a:xfrm>
            <a:off x="21072763" y="0"/>
            <a:ext cx="2888673" cy="2389909"/>
          </a:xfrm>
          <a:prstGeom prst="star4">
            <a:avLst/>
          </a:prstGeom>
          <a:solidFill>
            <a:srgbClr val="3B174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0467883"/>
      </p:ext>
    </p:extLst>
  </p:cSld>
  <p:clrMapOvr>
    <a:masterClrMapping/>
  </p:clrMapOvr>
  <p:transition spd="slow" advTm="207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1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4626535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8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8311" y="1597658"/>
            <a:ext cx="3054845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分类模型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758086" y="8066830"/>
            <a:ext cx="4232782" cy="22928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处理异常值、缺失值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有一定的可解释性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准确度高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641155"/>
              </p:ext>
            </p:extLst>
          </p:nvPr>
        </p:nvGraphicFramePr>
        <p:xfrm>
          <a:off x="19839600" y="9138886"/>
          <a:ext cx="4212000" cy="9144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1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AUC(3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AUC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0.9362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0.9336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下箭头 21"/>
          <p:cNvSpPr/>
          <p:nvPr/>
        </p:nvSpPr>
        <p:spPr>
          <a:xfrm>
            <a:off x="21724883" y="7808934"/>
            <a:ext cx="441434" cy="114641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61802"/>
              </p:ext>
            </p:extLst>
          </p:nvPr>
        </p:nvGraphicFramePr>
        <p:xfrm>
          <a:off x="677774" y="3462276"/>
          <a:ext cx="23027815" cy="615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Visio" r:id="rId5" imgW="6281254" imgH="1680067" progId="Visio.Drawing.11">
                  <p:embed/>
                </p:oleObj>
              </mc:Choice>
              <mc:Fallback>
                <p:oleObj name="Visio" r:id="rId5" imgW="6281254" imgH="1680067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74" y="3462276"/>
                        <a:ext cx="23027815" cy="6157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</a:t>
            </a:r>
          </a:p>
        </p:txBody>
      </p:sp>
      <p:pic>
        <p:nvPicPr>
          <p:cNvPr id="10242" name="Picture 2" descr="http://scikit-learn.org/dev/_images/sphx_glr_plot_robust_fit_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610" y="2469692"/>
            <a:ext cx="10722632" cy="857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872472"/>
              </p:ext>
            </p:extLst>
          </p:nvPr>
        </p:nvGraphicFramePr>
        <p:xfrm>
          <a:off x="1567027" y="2081047"/>
          <a:ext cx="11010834" cy="1082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Visio" r:id="rId5" imgW="4053972" imgH="3988269" progId="Visio.Drawing.11">
                  <p:embed/>
                </p:oleObj>
              </mc:Choice>
              <mc:Fallback>
                <p:oleObj name="Visio" r:id="rId5" imgW="4053972" imgH="398826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7027" y="2081047"/>
                        <a:ext cx="11010834" cy="1082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38311" y="1597658"/>
            <a:ext cx="3054845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模型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88389"/>
              </p:ext>
            </p:extLst>
          </p:nvPr>
        </p:nvGraphicFramePr>
        <p:xfrm>
          <a:off x="10085680" y="11702829"/>
          <a:ext cx="4639312" cy="9144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31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9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MAE(3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线上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MAE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Light"/>
                        </a:rPr>
                        <a:t>268134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Light"/>
                        </a:rPr>
                        <a:t>306681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368" y="6276902"/>
            <a:ext cx="2928232" cy="29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额度调优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5234153"/>
            <a:ext cx="10913111" cy="83978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682" y="5006363"/>
            <a:ext cx="10913775" cy="833375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剪去对角的矩形 9"/>
          <p:cNvSpPr/>
          <p:nvPr/>
        </p:nvSpPr>
        <p:spPr>
          <a:xfrm>
            <a:off x="696425" y="3834000"/>
            <a:ext cx="22313691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：过去六个月的平均额度使用率大于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的，将对其进行风险控制，如降额，人工监测等</a:t>
            </a:r>
            <a:r>
              <a:rPr lang="zh-CN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998" y="1401257"/>
            <a:ext cx="22779117" cy="17276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根据信贷产品相关的业务知识和数据分析结果制定出相应的规则，再综合考虑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初赛所建立的逾期概率</a:t>
            </a:r>
            <a:r>
              <a:rPr lang="zh-CN" altLang="en-US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预测模型和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消费金额预测模型</a:t>
            </a:r>
            <a:r>
              <a:rPr lang="zh-CN" altLang="en-US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，开发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出名为“规则</a:t>
            </a:r>
            <a:r>
              <a:rPr lang="en-US" altLang="zh-CN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+”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的额度调整策略</a:t>
            </a:r>
            <a:r>
              <a:rPr lang="zh-CN" altLang="zh-CN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4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剪去对角的矩形 6"/>
          <p:cNvSpPr/>
          <p:nvPr/>
        </p:nvSpPr>
        <p:spPr>
          <a:xfrm>
            <a:off x="657183" y="1844953"/>
            <a:ext cx="10473272" cy="129782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：过去六个月的平均额度</a:t>
            </a:r>
            <a:r>
              <a:rPr lang="zh-CN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使用率低于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的用户，不进行调</a:t>
            </a:r>
            <a:r>
              <a:rPr lang="zh-CN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</a:t>
            </a:r>
            <a:endParaRPr lang="zh-CN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额度调优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3" y="3775840"/>
            <a:ext cx="10985004" cy="73230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193" y="3886200"/>
            <a:ext cx="10711397" cy="721272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938311" y="12277245"/>
            <a:ext cx="15899261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zh-CN" altLang="zh-CN" sz="4000" dirty="0"/>
          </a:p>
        </p:txBody>
      </p:sp>
      <p:sp>
        <p:nvSpPr>
          <p:cNvPr id="12" name="剪去对角的矩形 11"/>
          <p:cNvSpPr/>
          <p:nvPr/>
        </p:nvSpPr>
        <p:spPr>
          <a:xfrm>
            <a:off x="12752318" y="1844953"/>
            <a:ext cx="10473272" cy="129782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：过去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个月没有还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没有消费的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即睡眠户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，根据当前的运营策略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调或调低其额度</a:t>
            </a:r>
          </a:p>
        </p:txBody>
      </p:sp>
      <p:sp>
        <p:nvSpPr>
          <p:cNvPr id="13" name="剪去对角的矩形 12"/>
          <p:cNvSpPr/>
          <p:nvPr/>
        </p:nvSpPr>
        <p:spPr>
          <a:xfrm>
            <a:off x="698336" y="11505643"/>
            <a:ext cx="11653200" cy="710128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当前有逾期的用户不能进行调额</a:t>
            </a:r>
            <a:endParaRPr lang="zh-CN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剪去对角的矩形 13"/>
          <p:cNvSpPr/>
          <p:nvPr/>
        </p:nvSpPr>
        <p:spPr>
          <a:xfrm>
            <a:off x="699189" y="12411422"/>
            <a:ext cx="11652347" cy="710128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：距离上次调额时间低于最低间隔的用户不进行调额。</a:t>
            </a: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4222606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852" y="4559012"/>
            <a:ext cx="10917733" cy="780084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62150" y="1622345"/>
            <a:ext cx="22607751" cy="1747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根据任务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建立行为评分卡，其中从训练集中分层抽取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样本作为训练样本，剩下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样本作为测试样本，</a:t>
            </a:r>
            <a:r>
              <a:rPr lang="zh-CN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标准分为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，标准分对应的</a:t>
            </a: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odds=50</a:t>
            </a:r>
            <a:r>
              <a:rPr lang="zh-CN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pdo</a:t>
            </a:r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=20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284163" y="3627571"/>
            <a:ext cx="14000163" cy="9489942"/>
            <a:chOff x="-284163" y="3627571"/>
            <a:chExt cx="14000163" cy="9489942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7494827"/>
                </p:ext>
              </p:extLst>
            </p:nvPr>
          </p:nvGraphicFramePr>
          <p:xfrm>
            <a:off x="-284163" y="4222606"/>
            <a:ext cx="14000163" cy="8894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4" name="文档" r:id="rId5" imgW="5428268" imgH="3334202" progId="Word.Document.12">
                    <p:embed/>
                  </p:oleObj>
                </mc:Choice>
                <mc:Fallback>
                  <p:oleObj name="文档" r:id="rId5" imgW="5428268" imgH="3334202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-284163" y="4222606"/>
                          <a:ext cx="14000163" cy="88949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4986767" y="3627571"/>
              <a:ext cx="354263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zh-CN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评分与</a:t>
              </a:r>
              <a:r>
                <a:rPr lang="en-US" altLang="zh-CN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odds</a:t>
              </a:r>
              <a:r>
                <a:rPr lang="zh-CN" altLang="zh-CN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关系表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345" y="1205915"/>
            <a:ext cx="11879585" cy="6480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图片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1" y="1513491"/>
            <a:ext cx="9835500" cy="564089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006" y="7569291"/>
            <a:ext cx="12927352" cy="614670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TextBox 19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40" y="1311023"/>
            <a:ext cx="19665304" cy="954039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剪去对角的矩形 3"/>
          <p:cNvSpPr/>
          <p:nvPr/>
        </p:nvSpPr>
        <p:spPr>
          <a:xfrm>
            <a:off x="1821178" y="10798151"/>
            <a:ext cx="19083898" cy="930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：行为评分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分以下的用户需要进行风险管制，如降额，人工监测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1821178" y="11679200"/>
            <a:ext cx="19083898" cy="930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540~600</a:t>
            </a:r>
            <a:r>
              <a:rPr lang="zh-CN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分的用户不予以调</a:t>
            </a:r>
            <a:r>
              <a:rPr lang="zh-CN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</a:t>
            </a:r>
            <a:endParaRPr lang="zh-CN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剪去对角的矩形 11"/>
          <p:cNvSpPr/>
          <p:nvPr/>
        </p:nvSpPr>
        <p:spPr>
          <a:xfrm>
            <a:off x="1821178" y="12541848"/>
            <a:ext cx="19083898" cy="930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：行为评分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分以上的用户可以调高额度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1980"/>
            <a:ext cx="10940556" cy="7469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8016" y="10639086"/>
            <a:ext cx="499656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额度范围为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[500,18000]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1682" y="1489178"/>
            <a:ext cx="10373032" cy="111825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）定额方案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600-630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630-660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 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660-690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以上的调整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</a:p>
          <a:p>
            <a:pPr algn="l"/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）比例方案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600-630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630-660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660-690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以上的调整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调整额度大小范围为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[500,2000]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，即最小提额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，最大提额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</a:p>
          <a:p>
            <a:pPr algn="l"/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）组合方案</a:t>
            </a:r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若当前额度是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以下的，则按照定额方案</a:t>
            </a:r>
          </a:p>
          <a:p>
            <a:pPr algn="l"/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若当前额度是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以上的，则按照比例方案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0" y="7303070"/>
            <a:ext cx="9375401" cy="675977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图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48" y="1214421"/>
            <a:ext cx="9104025" cy="67192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图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861" y="1468114"/>
            <a:ext cx="6912464" cy="674935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TextBox 11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+1”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470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+2”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126358" y="6845542"/>
            <a:ext cx="14409682" cy="5139559"/>
            <a:chOff x="4126358" y="3358986"/>
            <a:chExt cx="14409682" cy="5139559"/>
          </a:xfrm>
        </p:grpSpPr>
        <p:sp>
          <p:nvSpPr>
            <p:cNvPr id="12" name="圆角矩形 11"/>
            <p:cNvSpPr/>
            <p:nvPr/>
          </p:nvSpPr>
          <p:spPr>
            <a:xfrm>
              <a:off x="4126358" y="3358986"/>
              <a:ext cx="14409682" cy="5139559"/>
            </a:xfrm>
            <a:prstGeom prst="roundRect">
              <a:avLst/>
            </a:prstGeom>
            <a:noFill/>
            <a:ln w="12700" cap="flat">
              <a:solidFill>
                <a:srgbClr val="002060"/>
              </a:solidFill>
              <a:prstDash val="lgDash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6927037"/>
                </p:ext>
              </p:extLst>
            </p:nvPr>
          </p:nvGraphicFramePr>
          <p:xfrm>
            <a:off x="5016200" y="3477228"/>
            <a:ext cx="12865174" cy="4770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7" name="Equation" r:id="rId4" imgW="2171700" imgH="800100" progId="Equation.DSMT4">
                    <p:embed/>
                  </p:oleObj>
                </mc:Choice>
                <mc:Fallback>
                  <p:oleObj name="Equation" r:id="rId4" imgW="2171700" imgH="8001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6200" y="3477228"/>
                          <a:ext cx="12865174" cy="477023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" y="15240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33647" y="1512560"/>
            <a:ext cx="15809332" cy="1641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p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用户消费了一定金额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正常还款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带来的期望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l"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消费了一定金额后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逾期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的期望损失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6253625" y="4085245"/>
            <a:ext cx="7615368" cy="3521015"/>
            <a:chOff x="16253625" y="4085245"/>
            <a:chExt cx="7615368" cy="3521015"/>
          </a:xfrm>
        </p:grpSpPr>
        <p:cxnSp>
          <p:nvCxnSpPr>
            <p:cNvPr id="17" name="直接箭头连接符 16"/>
            <p:cNvCxnSpPr>
              <a:endCxn id="18" idx="2"/>
            </p:cNvCxnSpPr>
            <p:nvPr/>
          </p:nvCxnSpPr>
          <p:spPr>
            <a:xfrm flipV="1">
              <a:off x="16253625" y="5833241"/>
              <a:ext cx="4462265" cy="1773019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dash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8" name="圆角矩形 17"/>
            <p:cNvSpPr/>
            <p:nvPr/>
          </p:nvSpPr>
          <p:spPr>
            <a:xfrm>
              <a:off x="17562786" y="4085245"/>
              <a:ext cx="6306207" cy="1747996"/>
            </a:xfrm>
            <a:prstGeom prst="roundRect">
              <a:avLst/>
            </a:prstGeom>
            <a:noFill/>
            <a:ln w="12700" cap="flat">
              <a:solidFill>
                <a:schemeClr val="accent5"/>
              </a:solidFill>
              <a:prstDash val="dash"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在其他参数不变下额度调整</a:t>
              </a:r>
              <a:r>
                <a:rPr lang="zh-CN" altLang="en-US" sz="3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后分类模型</a:t>
              </a:r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预测用户逾期或非逾期的概率</a:t>
              </a:r>
              <a:endParaRPr kumimoji="0" lang="zh-CN" altLang="en-US" sz="3200" b="0" i="0" u="none" strike="noStrike" cap="none" spc="0" normalizeH="0" baseline="0" dirty="0"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4885625" y="9581134"/>
            <a:ext cx="2736000" cy="658336"/>
          </a:xfrm>
          <a:prstGeom prst="roundRect">
            <a:avLst/>
          </a:prstGeom>
          <a:noFill/>
          <a:ln w="12700" cap="flat">
            <a:solidFill>
              <a:schemeClr val="accent5"/>
            </a:solidFill>
            <a:prstDash val="dash"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风险约束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4841653" y="10674323"/>
            <a:ext cx="2736000" cy="658336"/>
          </a:xfrm>
          <a:prstGeom prst="roundRect">
            <a:avLst/>
          </a:prstGeom>
          <a:noFill/>
          <a:ln w="12700" cap="flat">
            <a:solidFill>
              <a:schemeClr val="accent5"/>
            </a:solidFill>
            <a:prstDash val="dash"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额度调整范围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10436772" y="4085245"/>
            <a:ext cx="6306207" cy="3521013"/>
            <a:chOff x="10436772" y="4085245"/>
            <a:chExt cx="6306207" cy="3521013"/>
          </a:xfrm>
        </p:grpSpPr>
        <p:sp>
          <p:nvSpPr>
            <p:cNvPr id="21" name="圆角矩形 20"/>
            <p:cNvSpPr/>
            <p:nvPr/>
          </p:nvSpPr>
          <p:spPr>
            <a:xfrm>
              <a:off x="10436772" y="4085245"/>
              <a:ext cx="6306207" cy="1747996"/>
            </a:xfrm>
            <a:prstGeom prst="roundRect">
              <a:avLst/>
            </a:prstGeom>
            <a:noFill/>
            <a:ln w="12700" cap="flat">
              <a:solidFill>
                <a:schemeClr val="accent5"/>
              </a:solidFill>
              <a:prstDash val="dash"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在其他参数不变下额度调整</a:t>
              </a:r>
              <a:r>
                <a:rPr lang="zh-CN" altLang="en-US" sz="3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后回归模型</a:t>
              </a:r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预测的用户未来</a:t>
              </a:r>
              <a:r>
                <a:rPr lang="en-US" altLang="zh-CN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个月的消费金额</a:t>
              </a:r>
            </a:p>
          </p:txBody>
        </p:sp>
        <p:cxnSp>
          <p:nvCxnSpPr>
            <p:cNvPr id="26" name="直接箭头连接符 25"/>
            <p:cNvCxnSpPr>
              <a:endCxn id="21" idx="2"/>
            </p:cNvCxnSpPr>
            <p:nvPr/>
          </p:nvCxnSpPr>
          <p:spPr>
            <a:xfrm flipV="1">
              <a:off x="10873999" y="5833241"/>
              <a:ext cx="2715877" cy="1773017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dash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  <p:grpSp>
        <p:nvGrpSpPr>
          <p:cNvPr id="161" name="组合 160"/>
          <p:cNvGrpSpPr/>
          <p:nvPr/>
        </p:nvGrpSpPr>
        <p:grpSpPr>
          <a:xfrm>
            <a:off x="2879107" y="4085245"/>
            <a:ext cx="6306207" cy="3521013"/>
            <a:chOff x="2879107" y="4085245"/>
            <a:chExt cx="6306207" cy="3521013"/>
          </a:xfrm>
        </p:grpSpPr>
        <p:sp>
          <p:nvSpPr>
            <p:cNvPr id="22" name="圆角矩形 21"/>
            <p:cNvSpPr/>
            <p:nvPr/>
          </p:nvSpPr>
          <p:spPr>
            <a:xfrm>
              <a:off x="2879107" y="4085245"/>
              <a:ext cx="6306207" cy="1749600"/>
            </a:xfrm>
            <a:prstGeom prst="roundRect">
              <a:avLst/>
            </a:prstGeom>
            <a:noFill/>
            <a:ln w="12700" cap="flat">
              <a:solidFill>
                <a:schemeClr val="accent5"/>
              </a:solidFill>
              <a:prstDash val="dash"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用户在一定的消费金额下带来的期望利润或期望损失</a:t>
              </a:r>
            </a:p>
          </p:txBody>
        </p:sp>
        <p:cxnSp>
          <p:nvCxnSpPr>
            <p:cNvPr id="28" name="直接箭头连接符 27"/>
            <p:cNvCxnSpPr>
              <a:endCxn id="22" idx="2"/>
            </p:cNvCxnSpPr>
            <p:nvPr/>
          </p:nvCxnSpPr>
          <p:spPr>
            <a:xfrm flipH="1" flipV="1">
              <a:off x="6032211" y="5834845"/>
              <a:ext cx="1610628" cy="1771413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dash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809029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模板背景图-3-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" y="-422275"/>
            <a:ext cx="24538940" cy="1456055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342920" y="6257835"/>
            <a:ext cx="312354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7200" b="1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目录</a:t>
            </a:r>
            <a:endParaRPr lang="zh-CN" altLang="en-US" sz="7200" b="1" dirty="0" smtClean="0">
              <a:solidFill>
                <a:sysClr val="window" lastClr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5" name="弧形 4"/>
          <p:cNvSpPr/>
          <p:nvPr/>
        </p:nvSpPr>
        <p:spPr>
          <a:xfrm rot="2746461">
            <a:off x="-7426248" y="936257"/>
            <a:ext cx="13136437" cy="12628747"/>
          </a:xfrm>
          <a:prstGeom prst="arc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</a:endParaRPr>
          </a:p>
        </p:txBody>
      </p:sp>
      <p:sp>
        <p:nvSpPr>
          <p:cNvPr id="6" name="剪去对角的矩形 5"/>
          <p:cNvSpPr/>
          <p:nvPr/>
        </p:nvSpPr>
        <p:spPr>
          <a:xfrm>
            <a:off x="5609236" y="4439237"/>
            <a:ext cx="5760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赛题背景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4917001" y="3016841"/>
            <a:ext cx="5580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9" name="剪去对角的矩形 8"/>
          <p:cNvSpPr/>
          <p:nvPr/>
        </p:nvSpPr>
        <p:spPr>
          <a:xfrm>
            <a:off x="6149072" y="5902356"/>
            <a:ext cx="5904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数据分析与处理</a:t>
            </a:r>
          </a:p>
        </p:txBody>
      </p:sp>
      <p:sp>
        <p:nvSpPr>
          <p:cNvPr id="10" name="剪去对角的矩形 9"/>
          <p:cNvSpPr/>
          <p:nvPr/>
        </p:nvSpPr>
        <p:spPr>
          <a:xfrm>
            <a:off x="5609236" y="9074654"/>
            <a:ext cx="5760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额度调优</a:t>
            </a:r>
          </a:p>
        </p:txBody>
      </p:sp>
      <p:sp>
        <p:nvSpPr>
          <p:cNvPr id="11" name="剪去对角的矩形 10"/>
          <p:cNvSpPr/>
          <p:nvPr/>
        </p:nvSpPr>
        <p:spPr>
          <a:xfrm>
            <a:off x="6180603" y="7482714"/>
            <a:ext cx="5904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模型构建</a:t>
            </a:r>
          </a:p>
        </p:txBody>
      </p:sp>
      <p:sp>
        <p:nvSpPr>
          <p:cNvPr id="12" name="剪去对角的矩形 11"/>
          <p:cNvSpPr/>
          <p:nvPr/>
        </p:nvSpPr>
        <p:spPr>
          <a:xfrm>
            <a:off x="4918302" y="10583170"/>
            <a:ext cx="5580000" cy="857052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 w="12700" cap="flat">
            <a:solidFill>
              <a:schemeClr val="accent3">
                <a:lumMod val="20000"/>
                <a:lumOff val="8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比赛总结</a:t>
            </a:r>
          </a:p>
        </p:txBody>
      </p:sp>
      <p:sp>
        <p:nvSpPr>
          <p:cNvPr id="7" name="六边形 6"/>
          <p:cNvSpPr/>
          <p:nvPr/>
        </p:nvSpPr>
        <p:spPr>
          <a:xfrm>
            <a:off x="3837330" y="3024124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529565" y="4451366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5069401" y="5909639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3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5069401" y="7478350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4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六边形 16"/>
          <p:cNvSpPr/>
          <p:nvPr/>
        </p:nvSpPr>
        <p:spPr>
          <a:xfrm>
            <a:off x="4529565" y="9081937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5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六边形 17"/>
          <p:cNvSpPr/>
          <p:nvPr/>
        </p:nvSpPr>
        <p:spPr>
          <a:xfrm>
            <a:off x="3838631" y="10590453"/>
            <a:ext cx="1079671" cy="842486"/>
          </a:xfrm>
          <a:prstGeom prst="hexagon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6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19" name="图片 18" descr="乐信LOGO-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510" y="-27239"/>
            <a:ext cx="3387090" cy="1141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998" y="46475"/>
            <a:ext cx="7411841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“规则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+3”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0700" y="8935204"/>
            <a:ext cx="108039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zh-CN" altLang="zh-C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12028" y="1442866"/>
            <a:ext cx="22272750" cy="1542987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dash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用户未来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个月的实际可用额度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当前可用额度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个月的还</a:t>
            </a: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款额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额度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观察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期最后一个月用户剩余额度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最后一个月的还</a:t>
            </a:r>
            <a:r>
              <a:rPr lang="zh-CN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款额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700" y="6985952"/>
            <a:ext cx="4075883" cy="194925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p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逾期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l">
              <a:buFont typeface="Wingdings" panose="05000000000000000000" pitchFamily="2" charset="2"/>
              <a:buChar char="p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消费金额预测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 algn="l">
              <a:buFont typeface="Wingdings" panose="05000000000000000000" pitchFamily="2" charset="2"/>
              <a:buChar char="p"/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还款额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49458" y="3352937"/>
            <a:ext cx="17435319" cy="25648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（低消费情景）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：当前可用额度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个月的消费金额</a:t>
            </a:r>
          </a:p>
          <a:p>
            <a:pPr algn="just"/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调额方案：</a:t>
            </a: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600-630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分：调高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630-690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分：调高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分以上：调高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9458" y="6407459"/>
            <a:ext cx="17435318" cy="35496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2(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中等消费情景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当前可用额度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个月的消费金额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当前可用额度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个月的还款额</a:t>
            </a:r>
          </a:p>
          <a:p>
            <a:pPr algn="just"/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调额方案：</a:t>
            </a: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600-630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分：调高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5%, 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630-690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分：调高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10%, 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分以上：调高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调整额度区间为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[500, 1500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9458" y="10395426"/>
            <a:ext cx="17435318" cy="256480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3(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高消费情景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当前可用额度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个月的还款额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个月的消费金额</a:t>
            </a: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600-630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10%, 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630-690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分的调整额度是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15%, 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690</a:t>
            </a: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以上的调整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调整额度区间为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[1000, 2000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029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998" y="46475"/>
            <a:ext cx="941749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额度调优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冠军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挑战者模型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099712"/>
              </p:ext>
            </p:extLst>
          </p:nvPr>
        </p:nvGraphicFramePr>
        <p:xfrm>
          <a:off x="1302992" y="1184275"/>
          <a:ext cx="21777379" cy="12122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Visio" r:id="rId4" imgW="8743925" imgH="4867982" progId="Visio.Drawing.11">
                  <p:embed/>
                </p:oleObj>
              </mc:Choice>
              <mc:Fallback>
                <p:oleObj name="Visio" r:id="rId4" imgW="8743925" imgH="4867982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2992" y="1184275"/>
                        <a:ext cx="21777379" cy="12122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029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比赛总结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19764"/>
              </p:ext>
            </p:extLst>
          </p:nvPr>
        </p:nvGraphicFramePr>
        <p:xfrm>
          <a:off x="2891989" y="1779095"/>
          <a:ext cx="16625723" cy="1116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Visio" r:id="rId4" imgW="4937488" imgH="3313975" progId="Visio.Drawing.11">
                  <p:embed/>
                </p:oleObj>
              </mc:Choice>
              <mc:Fallback>
                <p:oleObj name="Visio" r:id="rId4" imgW="4937488" imgH="331397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1989" y="1779095"/>
                        <a:ext cx="16625723" cy="11162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029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-模板背景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-405130"/>
            <a:ext cx="24479250" cy="145256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0415" y="5728970"/>
            <a:ext cx="7538720" cy="15646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kzidenz-Grotesk BQ Extra" charset="0"/>
                <a:ea typeface="A-OTF Harucraft Std Heavy" panose="020B0900000000000000" charset="-128"/>
                <a:cs typeface="+mn-cs"/>
                <a:sym typeface="Helvetica Light"/>
              </a:rPr>
              <a:t>谢谢</a:t>
            </a:r>
            <a:r>
              <a:rPr lang="en-US" altLang="zh-CN" sz="9600" dirty="0" smtClean="0">
                <a:solidFill>
                  <a:schemeClr val="bg1"/>
                </a:solidFill>
                <a:latin typeface="Akzidenz-Grotesk BQ Extra" charset="0"/>
                <a:ea typeface="A-OTF Harucraft Std Heavy" panose="020B0900000000000000" charset="-128"/>
                <a:sym typeface="Wingdings" panose="05000000000000000000" pitchFamily="2" charset="2"/>
              </a:rPr>
              <a:t></a:t>
            </a:r>
            <a:endParaRPr kumimoji="0" lang="en-US" altLang="zh-CN" sz="9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kzidenz-Grotesk BQ Extra" charset="0"/>
              <a:ea typeface="A-OTF Harucraft Std Heavy" panose="020B0900000000000000" charset="-128"/>
              <a:cs typeface="+mn-cs"/>
              <a:sym typeface="Helvetica Light"/>
            </a:endParaRPr>
          </a:p>
        </p:txBody>
      </p:sp>
      <p:pic>
        <p:nvPicPr>
          <p:cNvPr id="5" name="图片 4" descr="乐信LOGO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455" y="12143740"/>
            <a:ext cx="3387090" cy="11410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PPT-模板背景图-3-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70" y="-422275"/>
            <a:ext cx="24538940" cy="14560550"/>
          </a:xfrm>
          <a:prstGeom prst="rect">
            <a:avLst/>
          </a:prstGeom>
        </p:spPr>
      </p:pic>
      <p:pic>
        <p:nvPicPr>
          <p:cNvPr id="5" name="图片 4" descr="乐信LOGO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455" y="12143740"/>
            <a:ext cx="3387090" cy="1141095"/>
          </a:xfrm>
          <a:prstGeom prst="rect">
            <a:avLst/>
          </a:prstGeom>
        </p:spPr>
      </p:pic>
      <p:sp>
        <p:nvSpPr>
          <p:cNvPr id="14" name="圆角矩形标注 13"/>
          <p:cNvSpPr/>
          <p:nvPr/>
        </p:nvSpPr>
        <p:spPr>
          <a:xfrm>
            <a:off x="12804807" y="4288823"/>
            <a:ext cx="10782000" cy="6242844"/>
          </a:xfrm>
          <a:prstGeom prst="wedgeRoundRectCallout">
            <a:avLst>
              <a:gd name="adj1" fmla="val 22403"/>
              <a:gd name="adj2" fmla="val 63782"/>
              <a:gd name="adj3" fmla="val 16667"/>
            </a:avLst>
          </a:prstGeom>
          <a:solidFill>
            <a:srgbClr val="02234E"/>
          </a:solidFill>
          <a:ln w="12700" cap="flat">
            <a:solidFill>
              <a:schemeClr val="accent3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北京航空航天大学软件学院研二学生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主要研究方向是开源社区代码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1103586" y="4288823"/>
            <a:ext cx="10783614" cy="6242844"/>
          </a:xfrm>
          <a:prstGeom prst="wedgeRoundRectCallout">
            <a:avLst/>
          </a:prstGeom>
          <a:solidFill>
            <a:srgbClr val="02234E"/>
          </a:solidFill>
          <a:ln w="12700" cap="flat">
            <a:solidFill>
              <a:schemeClr val="accent3">
                <a:lumMod val="40000"/>
                <a:lumOff val="6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北京航空航天大学计算机学院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研二学生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主要研究方向是开源社区的文本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6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03586" y="3162338"/>
            <a:ext cx="10184524" cy="926576"/>
          </a:xfrm>
          <a:prstGeom prst="rect">
            <a:avLst/>
          </a:prstGeo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ctr" hangingPunct="1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曹进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hangingPunct="1">
              <a:buFont typeface="Wingdings" panose="05000000000000000000" pitchFamily="2" charset="2"/>
              <a:buChar char="p"/>
            </a:pPr>
            <a:endParaRPr lang="en-GB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169775" y="3162338"/>
            <a:ext cx="11303876" cy="944709"/>
          </a:xfrm>
          <a:prstGeom prst="rect">
            <a:avLst/>
          </a:prstGeom>
        </p:spPr>
        <p:txBody>
          <a:bodyPr/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ctr"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吴志新</a:t>
            </a:r>
            <a:endParaRPr lang="en-GB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072961" y="945958"/>
            <a:ext cx="4193628" cy="11350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solidFill>
              <a:schemeClr val="accent3">
                <a:lumMod val="40000"/>
                <a:lumOff val="60000"/>
              </a:schemeClr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6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6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6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43828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395070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题背景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30999" y="1494460"/>
            <a:ext cx="8313911" cy="11623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4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“用户行为预测及风险定价”</a:t>
            </a:r>
            <a:endParaRPr lang="en-US" altLang="zh-CN" sz="4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746630"/>
              </p:ext>
            </p:extLst>
          </p:nvPr>
        </p:nvGraphicFramePr>
        <p:xfrm>
          <a:off x="230999" y="3470164"/>
          <a:ext cx="23939602" cy="9331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Visio" r:id="rId4" imgW="7433092" imgH="2897197" progId="Visio.Drawing.11">
                  <p:embed/>
                </p:oleObj>
              </mc:Choice>
              <mc:Fallback>
                <p:oleObj name="Visio" r:id="rId4" imgW="7433092" imgH="2897197" progId="Visio.Drawing.11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99" y="3470164"/>
                        <a:ext cx="23939602" cy="9331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603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6728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800" dirty="0">
              <a:solidFill>
                <a:srgbClr val="0223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建模流程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1" y="2648605"/>
            <a:ext cx="22592868" cy="84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36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504" y="78006"/>
            <a:ext cx="5488682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数据探索性分析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7" y="2878818"/>
            <a:ext cx="7377725" cy="6646515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5715" y="1704522"/>
            <a:ext cx="7909857" cy="55080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86" y="1724668"/>
            <a:ext cx="7909657" cy="5508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图片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86" y="7999566"/>
            <a:ext cx="7909857" cy="5508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图片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14" y="7972170"/>
            <a:ext cx="7909857" cy="5508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圆角矩形 12"/>
          <p:cNvSpPr/>
          <p:nvPr/>
        </p:nvSpPr>
        <p:spPr>
          <a:xfrm>
            <a:off x="871170" y="1457813"/>
            <a:ext cx="5872392" cy="930751"/>
          </a:xfrm>
          <a:prstGeom prst="round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分类问题探索性分析</a:t>
            </a: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28" y="8147624"/>
            <a:ext cx="6245233" cy="5527207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82828"/>
              </p:ext>
            </p:extLst>
          </p:nvPr>
        </p:nvGraphicFramePr>
        <p:xfrm>
          <a:off x="1822667" y="3024678"/>
          <a:ext cx="5824335" cy="51229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03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统计指标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5.000000e+04</a:t>
                      </a:r>
                      <a:endParaRPr lang="zh-CN" sz="2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142"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mean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3.963595e+05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142"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std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6.706748e+05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42"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0.000000e+00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0.000000e+00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1.190000e+05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75%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5.623775e+05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</a:t>
                      </a:r>
                      <a:endParaRPr lang="zh-CN" sz="2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2.687030e+07</a:t>
                      </a:r>
                      <a:endParaRPr lang="zh-CN" sz="2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994317" y="2416790"/>
            <a:ext cx="587340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未来</a:t>
            </a:r>
            <a:r>
              <a:rPr kumimoji="0" lang="en-US" altLang="zh-CN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</a:t>
            </a:r>
            <a:r>
              <a:rPr kumimoji="0" lang="zh-CN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个月消费额的统计指标</a:t>
            </a:r>
            <a:endParaRPr kumimoji="0" lang="zh-CN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10" y="1510337"/>
            <a:ext cx="14103052" cy="121563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504" y="78006"/>
            <a:ext cx="5488682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数据探索性分析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1142" y="1460981"/>
            <a:ext cx="5873403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问题探索性分析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938311" y="3886200"/>
            <a:ext cx="11639550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spcBef>
                <a:spcPts val="4500"/>
              </a:spcBef>
              <a:defRPr sz="3600"/>
            </a:lvl1pPr>
          </a:lstStyle>
          <a:p>
            <a:pPr eaLnBrk="1">
              <a:lnSpc>
                <a:spcPct val="150000"/>
              </a:lnSpc>
            </a:pPr>
            <a:endParaRPr sz="2000" dirty="0">
              <a:solidFill>
                <a:srgbClr val="022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数据处理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1" y="2813353"/>
            <a:ext cx="11186920" cy="661680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2771060"/>
            <a:ext cx="11109435" cy="741620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43" name="组合 42"/>
          <p:cNvGrpSpPr/>
          <p:nvPr/>
        </p:nvGrpSpPr>
        <p:grpSpPr>
          <a:xfrm>
            <a:off x="476541" y="10895964"/>
            <a:ext cx="12766493" cy="2354495"/>
            <a:chOff x="476541" y="10895964"/>
            <a:chExt cx="12766493" cy="2354495"/>
          </a:xfrm>
        </p:grpSpPr>
        <p:sp>
          <p:nvSpPr>
            <p:cNvPr id="41" name="圆角矩形 40"/>
            <p:cNvSpPr/>
            <p:nvPr/>
          </p:nvSpPr>
          <p:spPr>
            <a:xfrm>
              <a:off x="476541" y="10895964"/>
              <a:ext cx="12766493" cy="23544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6541" y="11178097"/>
              <a:ext cx="6128337" cy="207236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(“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广东省</a:t>
              </a:r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）</a:t>
              </a: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  <a:p>
              <a:pPr algn="l"/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  <a:p>
              <a:pPr algn="l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</a:t>
              </a:r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20MAY14:16:42:43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”）</a:t>
              </a:r>
            </a:p>
            <a:p>
              <a:pPr algn="l"/>
              <a:r>
                <a:rPr kumimoji="0" lang="zh-CN" altLang="en-US" sz="3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rPr>
                <a:t>           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4053315" y="11516253"/>
              <a:ext cx="127417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4" name="TextBox 13"/>
            <p:cNvSpPr txBox="1"/>
            <p:nvPr/>
          </p:nvSpPr>
          <p:spPr>
            <a:xfrm>
              <a:off x="4161955" y="10914484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43413" y="12238185"/>
              <a:ext cx="2366033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“201405”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6461401" y="12535702"/>
              <a:ext cx="127440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9909446" y="12573078"/>
              <a:ext cx="127440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10055079" y="12012965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99741" y="11995262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5022" y="11208056"/>
              <a:ext cx="2112758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0,1,2…31]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375753" y="12275560"/>
              <a:ext cx="163185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0,1,2…]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513525" y="10421031"/>
            <a:ext cx="10641440" cy="1947998"/>
            <a:chOff x="13513525" y="10421031"/>
            <a:chExt cx="10641440" cy="1947998"/>
          </a:xfrm>
        </p:grpSpPr>
        <p:sp>
          <p:nvSpPr>
            <p:cNvPr id="40" name="圆角矩形 39"/>
            <p:cNvSpPr/>
            <p:nvPr/>
          </p:nvSpPr>
          <p:spPr>
            <a:xfrm>
              <a:off x="13590964" y="10421031"/>
              <a:ext cx="9670103" cy="1947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13525" y="10660002"/>
              <a:ext cx="1052363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just"/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“宁夏回族自治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”,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“新疆维吾尔自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“广西壮族自治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“广西省”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31331" y="11721017"/>
              <a:ext cx="1052363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just"/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“宁夏回族自治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“新疆维吾尔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自治区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”,</a:t>
              </a:r>
              <a:r>
                <a:rPr lang="zh-CN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“广西壮族自治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31" name="下箭头 30"/>
            <p:cNvSpPr/>
            <p:nvPr/>
          </p:nvSpPr>
          <p:spPr>
            <a:xfrm>
              <a:off x="18098814" y="11131926"/>
              <a:ext cx="283779" cy="468000"/>
            </a:xfrm>
            <a:prstGeom prst="downArrow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8" name="下箭头 37"/>
            <p:cNvSpPr/>
            <p:nvPr/>
          </p:nvSpPr>
          <p:spPr>
            <a:xfrm>
              <a:off x="15124800" y="11161030"/>
              <a:ext cx="283779" cy="468000"/>
            </a:xfrm>
            <a:prstGeom prst="downArrow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9" name="下箭头 38"/>
            <p:cNvSpPr/>
            <p:nvPr/>
          </p:nvSpPr>
          <p:spPr>
            <a:xfrm>
              <a:off x="20962883" y="11129906"/>
              <a:ext cx="283779" cy="468000"/>
            </a:xfrm>
            <a:prstGeom prst="downArrow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476542" y="1582624"/>
            <a:ext cx="3265577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缺失值处理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13372981" y="1582624"/>
            <a:ext cx="3503637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异常值处理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476542" y="9838828"/>
            <a:ext cx="7658466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文本变量和日期型变量</a:t>
            </a:r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30293" y="1582624"/>
            <a:ext cx="2431108" cy="728841"/>
            <a:chOff x="4030293" y="1582624"/>
            <a:chExt cx="2431108" cy="728841"/>
          </a:xfrm>
        </p:grpSpPr>
        <p:sp>
          <p:nvSpPr>
            <p:cNvPr id="34" name="TextBox 33"/>
            <p:cNvSpPr txBox="1"/>
            <p:nvPr/>
          </p:nvSpPr>
          <p:spPr>
            <a:xfrm>
              <a:off x="5459524" y="1716430"/>
              <a:ext cx="100187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-999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4030293" y="2177659"/>
              <a:ext cx="127417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36" name="TextBox 35"/>
            <p:cNvSpPr txBox="1"/>
            <p:nvPr/>
          </p:nvSpPr>
          <p:spPr>
            <a:xfrm>
              <a:off x="4205715" y="1582624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填充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模板背景图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" y="-65405"/>
            <a:ext cx="24403685" cy="12496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999" y="46475"/>
            <a:ext cx="3180359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03549"/>
              </p:ext>
            </p:extLst>
          </p:nvPr>
        </p:nvGraphicFramePr>
        <p:xfrm>
          <a:off x="11466468" y="2799634"/>
          <a:ext cx="10450565" cy="527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Visio" r:id="rId4" imgW="5848539" imgH="2952264" progId="Visio.Drawing.11">
                  <p:embed/>
                </p:oleObj>
              </mc:Choice>
              <mc:Fallback>
                <p:oleObj name="Visio" r:id="rId4" imgW="5848539" imgH="295226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6468" y="2799634"/>
                        <a:ext cx="10450565" cy="52763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471295" y="2949365"/>
            <a:ext cx="7914289" cy="3783724"/>
            <a:chOff x="662152" y="3051234"/>
            <a:chExt cx="7914289" cy="3783724"/>
          </a:xfrm>
        </p:grpSpPr>
        <p:sp>
          <p:nvSpPr>
            <p:cNvPr id="4" name="圆角矩形 3"/>
            <p:cNvSpPr/>
            <p:nvPr/>
          </p:nvSpPr>
          <p:spPr>
            <a:xfrm>
              <a:off x="662152" y="3051234"/>
              <a:ext cx="7914289" cy="37837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0639" y="3505676"/>
              <a:ext cx="879023" cy="307308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wordArtVertRtl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chemeClr val="tx1"/>
                  </a:solidFill>
                </a:rPr>
                <a:t>[123]</a:t>
              </a:r>
              <a:endPara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5295" y="3699114"/>
              <a:ext cx="1705595" cy="2410916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5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1 0 0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 smtClean="0"/>
                <a:t>0 1 0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 smtClean="0"/>
                <a:t>0 0 1</a:t>
              </a:r>
            </a:p>
          </p:txBody>
        </p:sp>
        <p:sp>
          <p:nvSpPr>
            <p:cNvPr id="16" name="双括号 15"/>
            <p:cNvSpPr/>
            <p:nvPr/>
          </p:nvSpPr>
          <p:spPr>
            <a:xfrm>
              <a:off x="5468179" y="3836760"/>
              <a:ext cx="2406632" cy="2135624"/>
            </a:xfrm>
            <a:prstGeom prst="bracketPair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FillTx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2953988" y="4352779"/>
              <a:ext cx="2270235" cy="1103586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158965" y="8112137"/>
            <a:ext cx="7489230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3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过去六个月</a:t>
            </a:r>
            <a:r>
              <a:rPr lang="zh-CN" altLang="en-US" sz="3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额度使用率</a:t>
            </a:r>
            <a:r>
              <a:rPr lang="zh-CN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</a:t>
            </a:r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36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最大值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04930" y="1472017"/>
            <a:ext cx="7299891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类别型数据处理：独热编码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1466468" y="1472017"/>
            <a:ext cx="2656901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特征衍生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04930" y="7800813"/>
            <a:ext cx="4428436" cy="8626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特征组合与选择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183192"/>
              </p:ext>
            </p:extLst>
          </p:nvPr>
        </p:nvGraphicFramePr>
        <p:xfrm>
          <a:off x="1969215" y="8112137"/>
          <a:ext cx="14484345" cy="5457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Visio" r:id="rId6" imgW="6353328" imgH="2393231" progId="Visio.Drawing.11">
                  <p:embed/>
                </p:oleObj>
              </mc:Choice>
              <mc:Fallback>
                <p:oleObj name="Visio" r:id="rId6" imgW="6353328" imgH="2393231" progId="Visio.Drawing.11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215" y="8112137"/>
                        <a:ext cx="14484345" cy="5457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347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 animBg="1"/>
      <p:bldP spid="20" grpId="0" animBg="1"/>
      <p:bldP spid="2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997</Words>
  <Application>Microsoft Office PowerPoint</Application>
  <PresentationFormat>自定义</PresentationFormat>
  <Paragraphs>161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Akzidenz-Grotesk BQ Extra</vt:lpstr>
      <vt:lpstr>A-OTF Harucraft Std Heavy</vt:lpstr>
      <vt:lpstr>Helvetica Light</vt:lpstr>
      <vt:lpstr>Helvetica Neue</vt:lpstr>
      <vt:lpstr>宋体</vt:lpstr>
      <vt:lpstr>微软雅黑</vt:lpstr>
      <vt:lpstr>Helvetica</vt:lpstr>
      <vt:lpstr>Times New Roman</vt:lpstr>
      <vt:lpstr>Wingdings</vt:lpstr>
      <vt:lpstr>White</vt:lpstr>
      <vt:lpstr>Visio</vt:lpstr>
      <vt:lpstr>文档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mamba smile</cp:lastModifiedBy>
  <cp:revision>122</cp:revision>
  <dcterms:created xsi:type="dcterms:W3CDTF">2016-10-25T11:08:00Z</dcterms:created>
  <dcterms:modified xsi:type="dcterms:W3CDTF">2018-02-27T06:49:30Z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